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media/audio1.bin" ContentType="audio/unknown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5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2"/>
  </p:sldMasterIdLst>
  <p:sldIdLst>
    <p:sldId id="256" r:id="rId3"/>
    <p:sldId id="263" r:id="rId4"/>
    <p:sldId id="285" r:id="rId5"/>
    <p:sldId id="270" r:id="rId6"/>
    <p:sldId id="286" r:id="rId7"/>
    <p:sldId id="271" r:id="rId8"/>
    <p:sldId id="272" r:id="rId9"/>
    <p:sldId id="274" r:id="rId10"/>
    <p:sldId id="287" r:id="rId11"/>
    <p:sldId id="275" r:id="rId12"/>
    <p:sldId id="276" r:id="rId13"/>
    <p:sldId id="278" r:id="rId14"/>
    <p:sldId id="279" r:id="rId15"/>
    <p:sldId id="280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Windows User" initials="WU" lastIdx="3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80" d="100"/>
          <a:sy n="80" d="100"/>
        </p:scale>
        <p:origin x="-1920" y="-5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20" Type="http://schemas.openxmlformats.org/officeDocument/2006/relationships/viewProps" Target="viewProps.xml"/><Relationship Id="rId21" Type="http://schemas.openxmlformats.org/officeDocument/2006/relationships/theme" Target="theme/theme1.xml"/><Relationship Id="rId22" Type="http://schemas.openxmlformats.org/officeDocument/2006/relationships/tableStyles" Target="tableStyles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printerSettings" Target="printerSettings/printerSettings1.bin"/><Relationship Id="rId18" Type="http://schemas.openxmlformats.org/officeDocument/2006/relationships/commentAuthors" Target="commentAuthors.xml"/><Relationship Id="rId19" Type="http://schemas.openxmlformats.org/officeDocument/2006/relationships/presProps" Target="presProps.xml"/><Relationship Id="rId1" Type="http://schemas.openxmlformats.org/officeDocument/2006/relationships/customXml" Target="../customXml/item1.xml"/><Relationship Id="rId2" Type="http://schemas.openxmlformats.org/officeDocument/2006/relationships/slideMaster" Target="slideMasters/slideMaster1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1447800"/>
            <a:ext cx="3352800" cy="54102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0" y="0"/>
            <a:ext cx="9144000" cy="14478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2" descr="C:\Documents and Settings\PresPRO\Desktop\June 2007 temps\PPP_XBUSI_TLE_TECHNO_TILES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1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209553"/>
            <a:ext cx="8686800" cy="116204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1905000"/>
            <a:ext cx="2438400" cy="4572000"/>
          </a:xfrm>
        </p:spPr>
        <p:txBody>
          <a:bodyPr anchor="ctr" anchorCtr="0"/>
          <a:lstStyle>
            <a:lvl1pPr marL="0" indent="0" algn="ctr">
              <a:buNone/>
              <a:defRPr b="1">
                <a:solidFill>
                  <a:schemeClr val="bg1"/>
                </a:solidFill>
                <a:effectLst>
                  <a:reflection blurRad="6350" stA="55000" endA="300" endPos="45500" dir="5400000" sy="-100000" algn="bl" rotWithShape="0"/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C9E1-6621-4182-8902-0F26D3A31514}" type="datetimeFigureOut">
              <a:rPr lang="en-US" smtClean="0"/>
              <a:pPr/>
              <a:t>3/23/14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2A718-4B6A-426C-87B0-EDD8B353F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C9E1-6621-4182-8902-0F26D3A31514}" type="datetimeFigureOut">
              <a:rPr lang="en-US" smtClean="0"/>
              <a:pPr/>
              <a:t>3/23/14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2A718-4B6A-426C-87B0-EDD8B353F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C9E1-6621-4182-8902-0F26D3A31514}" type="datetimeFigureOut">
              <a:rPr lang="en-US" smtClean="0"/>
              <a:pPr/>
              <a:t>3/23/14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2A718-4B6A-426C-87B0-EDD8B353F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C9E1-6621-4182-8902-0F26D3A31514}" type="datetimeFigureOut">
              <a:rPr lang="en-US" smtClean="0"/>
              <a:pPr/>
              <a:t>3/23/14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2A718-4B6A-426C-87B0-EDD8B353F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C9E1-6621-4182-8902-0F26D3A31514}" type="datetimeFigureOut">
              <a:rPr lang="en-US" smtClean="0"/>
              <a:pPr/>
              <a:t>3/23/14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2A718-4B6A-426C-87B0-EDD8B353F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C9E1-6621-4182-8902-0F26D3A31514}" type="datetimeFigureOut">
              <a:rPr lang="en-US" smtClean="0"/>
              <a:pPr/>
              <a:t>3/23/14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2A718-4B6A-426C-87B0-EDD8B353F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C9E1-6621-4182-8902-0F26D3A31514}" type="datetimeFigureOut">
              <a:rPr lang="en-US" smtClean="0"/>
              <a:pPr/>
              <a:t>3/23/14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2A718-4B6A-426C-87B0-EDD8B353F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1447800"/>
            <a:ext cx="1524000" cy="54102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0" y="0"/>
            <a:ext cx="9144000" cy="14478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2" descr="C:\Documents and Settings\PresPRO\Desktop\June 2007 temps\PPP_XBUSI_TXT_TECHNO_TILES2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C9E1-6621-4182-8902-0F26D3A31514}" type="datetimeFigureOut">
              <a:rPr lang="en-US" smtClean="0"/>
              <a:pPr/>
              <a:t>3/23/14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2A718-4B6A-426C-87B0-EDD8B353F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1447800"/>
            <a:ext cx="1524000" cy="54102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0" y="0"/>
            <a:ext cx="9144000" cy="14478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2" descr="C:\Documents and Settings\PresPRO\Desktop\June 2007 temps\PPP_XBUSI_TXT_TECHNO_TILES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C9E1-6621-4182-8902-0F26D3A31514}" type="datetimeFigureOut">
              <a:rPr lang="en-US" smtClean="0"/>
              <a:pPr/>
              <a:t>3/23/14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2A718-4B6A-426C-87B0-EDD8B353F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1447800"/>
            <a:ext cx="1524000" cy="54102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0" y="0"/>
            <a:ext cx="9144000" cy="14478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2" descr="C:\Documents and Settings\PresPRO\Desktop\June 2007 temps\PPP_XBUSI_TXT_TECHNO_TILES3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C9E1-6621-4182-8902-0F26D3A31514}" type="datetimeFigureOut">
              <a:rPr lang="en-US" smtClean="0"/>
              <a:pPr/>
              <a:t>3/23/14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2A718-4B6A-426C-87B0-EDD8B353F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1447800"/>
            <a:ext cx="1524000" cy="54102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0" y="0"/>
            <a:ext cx="9144000" cy="14478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3" descr="C:\Documents and Settings\PresPRO\Desktop\June 2007 temps\PPP_XBUSI_TXT_TECHNO_TILES4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7999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C9E1-6621-4182-8902-0F26D3A31514}" type="datetimeFigureOut">
              <a:rPr lang="en-US" smtClean="0"/>
              <a:pPr/>
              <a:t>3/23/14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2A718-4B6A-426C-87B0-EDD8B353F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C9E1-6621-4182-8902-0F26D3A31514}" type="datetimeFigureOut">
              <a:rPr lang="en-US" smtClean="0"/>
              <a:pPr/>
              <a:t>3/23/14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2A718-4B6A-426C-87B0-EDD8B353F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C9E1-6621-4182-8902-0F26D3A31514}" type="datetimeFigureOut">
              <a:rPr lang="en-US" smtClean="0"/>
              <a:pPr/>
              <a:t>3/23/14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2A718-4B6A-426C-87B0-EDD8B353F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C9E1-6621-4182-8902-0F26D3A31514}" type="datetimeFigureOut">
              <a:rPr lang="en-US" smtClean="0"/>
              <a:pPr/>
              <a:t>3/23/14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2A718-4B6A-426C-87B0-EDD8B353F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C9E1-6621-4182-8902-0F26D3A31514}" type="datetimeFigureOut">
              <a:rPr lang="en-US" smtClean="0"/>
              <a:pPr/>
              <a:t>3/23/14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2A718-4B6A-426C-87B0-EDD8B353F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theme" Target="../theme/theme1.xml"/><Relationship Id="rId17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1447800"/>
            <a:ext cx="1524000" cy="54102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Rectangle 7"/>
          <p:cNvSpPr/>
          <p:nvPr userDrawn="1"/>
        </p:nvSpPr>
        <p:spPr>
          <a:xfrm>
            <a:off x="0" y="0"/>
            <a:ext cx="9144000" cy="14478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itchFamily="34" charset="0"/>
              <a:cs typeface="Arial" pitchFamily="34" charset="0"/>
            </a:endParaRPr>
          </a:p>
        </p:txBody>
      </p:sp>
      <p:pic>
        <p:nvPicPr>
          <p:cNvPr id="9" name="Picture 3" descr="C:\Documents and Settings\PresPRO\Desktop\June 2007 temps\PPP_XBUSI_TXT_TECHNO_TILES4.png"/>
          <p:cNvPicPr>
            <a:picLocks noChangeAspect="1" noChangeArrowheads="1"/>
          </p:cNvPicPr>
          <p:nvPr userDrawn="1"/>
        </p:nvPicPr>
        <p:blipFill>
          <a:blip r:embed="rId17" cstate="print"/>
          <a:stretch>
            <a:fillRect/>
          </a:stretch>
        </p:blipFill>
        <p:spPr bwMode="auto">
          <a:xfrm>
            <a:off x="1" y="1"/>
            <a:ext cx="9143997" cy="6857999"/>
          </a:xfrm>
          <a:prstGeom prst="rect">
            <a:avLst/>
          </a:prstGeom>
          <a:noFill/>
        </p:spPr>
      </p:pic>
      <p:sp>
        <p:nvSpPr>
          <p:cNvPr id="10" name="Rectangle 9"/>
          <p:cNvSpPr/>
          <p:nvPr userDrawn="1"/>
        </p:nvSpPr>
        <p:spPr>
          <a:xfrm>
            <a:off x="1466848" y="1447800"/>
            <a:ext cx="152400" cy="5410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4000" y="1676400"/>
            <a:ext cx="7162800" cy="44497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E365C9E1-6621-4182-8902-0F26D3A31514}" type="datetimeFigureOut">
              <a:rPr lang="en-US" smtClean="0"/>
              <a:pPr/>
              <a:t>3/23/14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9242A718-4B6A-426C-87B0-EDD8B353F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61" r:id="rId4"/>
    <p:sldLayoutId id="2147483662" r:id="rId5"/>
    <p:sldLayoutId id="2147483663" r:id="rId6"/>
    <p:sldLayoutId id="2147483651" r:id="rId7"/>
    <p:sldLayoutId id="2147483652" r:id="rId8"/>
    <p:sldLayoutId id="2147483653" r:id="rId9"/>
    <p:sldLayoutId id="2147483654" r:id="rId10"/>
    <p:sldLayoutId id="2147483655" r:id="rId11"/>
    <p:sldLayoutId id="2147483656" r:id="rId12"/>
    <p:sldLayoutId id="2147483657" r:id="rId13"/>
    <p:sldLayoutId id="2147483658" r:id="rId14"/>
    <p:sldLayoutId id="2147483659" r:id="rId15"/>
  </p:sldLayoutIdLst>
  <p:txStyles>
    <p:titleStyle>
      <a:lvl1pPr algn="ctr" defTabSz="914400" rtl="0" eaLnBrk="1" latinLnBrk="0" hangingPunct="1">
        <a:spcBef>
          <a:spcPct val="0"/>
        </a:spcBef>
        <a:buNone/>
        <a:defRPr sz="4400" b="1" kern="1200">
          <a:solidFill>
            <a:schemeClr val="bg1"/>
          </a:solidFill>
          <a:effectLst>
            <a:reflection blurRad="6350" stA="55000" endA="300" endPos="45500" dir="5400000" sy="-100000" algn="bl" rotWithShape="0"/>
          </a:effectLst>
          <a:latin typeface="Arial" pitchFamily="34" charset="0"/>
          <a:ea typeface="+mj-ea"/>
          <a:cs typeface="Arial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7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audio" Target="../media/audio1.bin"/><Relationship Id="rId3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audio" Target="../media/audio1.bin"/><Relationship Id="rId3" Type="http://schemas.openxmlformats.org/officeDocument/2006/relationships/image" Target="../media/image15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audio" Target="../media/audio1.bin"/><Relationship Id="rId3" Type="http://schemas.openxmlformats.org/officeDocument/2006/relationships/image" Target="../media/image16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audio" Target="../media/audio1.bin"/><Relationship Id="rId3" Type="http://schemas.openxmlformats.org/officeDocument/2006/relationships/image" Target="../media/image17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audio" Target="../media/audio1.bin"/><Relationship Id="rId3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audio" Target="../media/audio1.bin"/><Relationship Id="rId3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audio" Target="../media/audio1.bin"/><Relationship Id="rId3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audio" Target="../media/audio1.bin"/><Relationship Id="rId3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audio" Target="../media/audio1.bin"/><Relationship Id="rId3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audio" Target="../media/audio1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>
                <a:latin typeface="Arial Rounded MT Bold" pitchFamily="34" charset="0"/>
                <a:cs typeface="Lucida Sans Unicode" pitchFamily="34" charset="0"/>
              </a:rPr>
              <a:t>Français</a:t>
            </a:r>
            <a:r>
              <a:rPr lang="en-US" dirty="0" smtClean="0">
                <a:latin typeface="Arial Rounded MT Bold" pitchFamily="34" charset="0"/>
                <a:cs typeface="Lucida Sans Unicode" pitchFamily="34" charset="0"/>
              </a:rPr>
              <a:t> 3</a:t>
            </a:r>
            <a:endParaRPr lang="en-US" dirty="0">
              <a:latin typeface="Arial Rounded MT Bold" pitchFamily="34" charset="0"/>
              <a:cs typeface="Lucida Sans Unicode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b="0" dirty="0" err="1" smtClean="0">
                <a:latin typeface="Arial Rounded MT Bold" pitchFamily="34" charset="0"/>
              </a:rPr>
              <a:t>Unité</a:t>
            </a:r>
            <a:r>
              <a:rPr lang="en-US" b="0" dirty="0" smtClean="0">
                <a:latin typeface="Arial Rounded MT Bold" pitchFamily="34" charset="0"/>
              </a:rPr>
              <a:t> 4</a:t>
            </a:r>
          </a:p>
          <a:p>
            <a:r>
              <a:rPr lang="en-US" sz="2400" b="0" i="1" dirty="0" smtClean="0">
                <a:latin typeface="Arial Rounded MT Bold" pitchFamily="34" charset="0"/>
              </a:rPr>
              <a:t>La </a:t>
            </a:r>
            <a:r>
              <a:rPr lang="en-US" sz="2400" b="0" i="1" dirty="0" err="1" smtClean="0">
                <a:latin typeface="Arial Rounded MT Bold" pitchFamily="34" charset="0"/>
              </a:rPr>
              <a:t>technologie</a:t>
            </a:r>
            <a:endParaRPr lang="en-US" sz="2400" b="0" i="1" dirty="0" smtClean="0">
              <a:latin typeface="Arial Rounded MT Bold" pitchFamily="34" charset="0"/>
            </a:endParaRPr>
          </a:p>
          <a:p>
            <a:endParaRPr lang="en-US" sz="2800" b="0" i="1" dirty="0" smtClean="0">
              <a:latin typeface="Arial Rounded MT Bold" pitchFamily="34" charset="0"/>
            </a:endParaRPr>
          </a:p>
          <a:p>
            <a:r>
              <a:rPr lang="en-US" sz="2800" b="0" dirty="0" err="1" smtClean="0">
                <a:latin typeface="Arial Rounded MT Bold" pitchFamily="34" charset="0"/>
              </a:rPr>
              <a:t>Leçon</a:t>
            </a:r>
            <a:r>
              <a:rPr lang="en-US" sz="2800" b="0" dirty="0" smtClean="0">
                <a:latin typeface="Arial Rounded MT Bold" pitchFamily="34" charset="0"/>
              </a:rPr>
              <a:t> A</a:t>
            </a:r>
          </a:p>
          <a:p>
            <a:r>
              <a:rPr lang="en-US" sz="2800" b="0" i="1" dirty="0" err="1" smtClean="0">
                <a:latin typeface="Arial Rounded MT Bold" pitchFamily="34" charset="0"/>
              </a:rPr>
              <a:t>C’</a:t>
            </a:r>
            <a:r>
              <a:rPr lang="en-US" sz="2800" b="0" i="1" dirty="0" err="1" smtClean="0">
                <a:latin typeface="Arial Rounded MT Bold" pitchFamily="34" charset="0"/>
              </a:rPr>
              <a:t>était</a:t>
            </a:r>
            <a:r>
              <a:rPr lang="en-US" sz="2800" b="0" i="1" dirty="0" smtClean="0">
                <a:latin typeface="Arial Rounded MT Bold" pitchFamily="34" charset="0"/>
              </a:rPr>
              <a:t> comment </a:t>
            </a:r>
            <a:r>
              <a:rPr lang="en-US" sz="2800" b="0" i="1" dirty="0" err="1" smtClean="0">
                <a:latin typeface="Arial Rounded MT Bold" pitchFamily="34" charset="0"/>
              </a:rPr>
              <a:t>avant</a:t>
            </a:r>
            <a:r>
              <a:rPr lang="en-US" sz="2800" b="0" i="1" dirty="0" smtClean="0">
                <a:latin typeface="Arial Rounded MT Bold" pitchFamily="34" charset="0"/>
              </a:rPr>
              <a:t>?</a:t>
            </a:r>
            <a:endParaRPr lang="en-US" sz="2800" b="0" i="1" dirty="0">
              <a:latin typeface="Arial Rounded MT Bold" pitchFamily="34" charset="0"/>
            </a:endParaRPr>
          </a:p>
        </p:txBody>
      </p:sp>
      <p:pic>
        <p:nvPicPr>
          <p:cNvPr id="7170" name="Picture 2" descr="https://encrypted-tbn1.gstatic.com/images?q=tbn:ANd9GcTDcPUaKcMXwb4OHtnYSEyAYnOHbZCqfTO1kHCXiGPu3F2YHvEHQ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24600" y="4648200"/>
            <a:ext cx="2647950" cy="17240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#5</a:t>
            </a:r>
            <a:endParaRPr lang="fr-FR" dirty="0"/>
          </a:p>
        </p:txBody>
      </p:sp>
      <p:sp>
        <p:nvSpPr>
          <p:cNvPr id="3" name="Rounded Rectangular Callout 2"/>
          <p:cNvSpPr/>
          <p:nvPr/>
        </p:nvSpPr>
        <p:spPr>
          <a:xfrm>
            <a:off x="5695950" y="6350"/>
            <a:ext cx="3429000" cy="3276600"/>
          </a:xfrm>
          <a:prstGeom prst="wedgeRoundRectCallout">
            <a:avLst>
              <a:gd name="adj1" fmla="val 56633"/>
              <a:gd name="adj2" fmla="val 81553"/>
              <a:gd name="adj3" fmla="val 16667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u="sng" dirty="0" smtClean="0"/>
              <a:t>C’était</a:t>
            </a:r>
            <a:r>
              <a:rPr lang="fr-FR" sz="3600" dirty="0" smtClean="0"/>
              <a:t> comment quand tu </a:t>
            </a:r>
            <a:r>
              <a:rPr lang="fr-FR" sz="3600" b="1" u="sng" dirty="0" smtClean="0"/>
              <a:t>n’avais pas </a:t>
            </a:r>
            <a:r>
              <a:rPr lang="fr-FR" sz="3600" dirty="0" smtClean="0"/>
              <a:t>de téléphone intelligent?</a:t>
            </a:r>
            <a:endParaRPr lang="fr-FR" sz="3600" dirty="0"/>
          </a:p>
        </p:txBody>
      </p:sp>
      <p:sp>
        <p:nvSpPr>
          <p:cNvPr id="4" name="Rounded Rectangular Callout 3"/>
          <p:cNvSpPr/>
          <p:nvPr/>
        </p:nvSpPr>
        <p:spPr>
          <a:xfrm>
            <a:off x="-12700" y="6350"/>
            <a:ext cx="3429000" cy="3276600"/>
          </a:xfrm>
          <a:prstGeom prst="wedgeRoundRectCallout">
            <a:avLst>
              <a:gd name="adj1" fmla="val -57601"/>
              <a:gd name="adj2" fmla="val 76696"/>
              <a:gd name="adj3" fmla="val 16667"/>
            </a:avLst>
          </a:prstGeom>
          <a:solidFill>
            <a:schemeClr val="accent3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dirty="0" smtClean="0"/>
              <a:t>Je </a:t>
            </a:r>
            <a:r>
              <a:rPr lang="fr-FR" sz="3600" b="1" u="sng" dirty="0" smtClean="0"/>
              <a:t>ne faisais pas</a:t>
            </a:r>
            <a:r>
              <a:rPr lang="fr-FR" sz="3600" dirty="0"/>
              <a:t> </a:t>
            </a:r>
            <a:r>
              <a:rPr lang="fr-FR" sz="3600" dirty="0" smtClean="0"/>
              <a:t>pas de Skype avec mes cousins!</a:t>
            </a:r>
            <a:endParaRPr lang="fr-FR" sz="3600" dirty="0"/>
          </a:p>
        </p:txBody>
      </p:sp>
      <p:sp>
        <p:nvSpPr>
          <p:cNvPr id="5" name="TextBox 4"/>
          <p:cNvSpPr txBox="1"/>
          <p:nvPr/>
        </p:nvSpPr>
        <p:spPr>
          <a:xfrm>
            <a:off x="304800" y="4572000"/>
            <a:ext cx="8686800" cy="70788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4000" b="1" dirty="0" smtClean="0"/>
              <a:t>ne faire pas de Skype avec mes cousins</a:t>
            </a:r>
            <a:endParaRPr lang="fr-FR" sz="4000" b="1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05199" y="2514600"/>
            <a:ext cx="2066441" cy="1828800"/>
          </a:xfrm>
          <a:prstGeom prst="rect">
            <a:avLst/>
          </a:prstGeom>
        </p:spPr>
      </p:pic>
      <p:sp>
        <p:nvSpPr>
          <p:cNvPr id="7" name="&quot;No&quot; Symbol 6"/>
          <p:cNvSpPr/>
          <p:nvPr/>
        </p:nvSpPr>
        <p:spPr>
          <a:xfrm>
            <a:off x="3536950" y="2436495"/>
            <a:ext cx="2011680" cy="2011680"/>
          </a:xfrm>
          <a:prstGeom prst="noSmoking">
            <a:avLst>
              <a:gd name="adj" fmla="val 2961"/>
            </a:avLst>
          </a:prstGeom>
          <a:solidFill>
            <a:srgbClr val="FF0000"/>
          </a:solidFill>
          <a:scene3d>
            <a:camera prst="orthographicFront">
              <a:rot lat="0" lon="0" rev="0"/>
            </a:camera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035146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sndAc>
          <p:stSnd>
            <p:snd r:embed="rId2" name="elevatording.wav"/>
          </p:stSnd>
        </p:sndAc>
      </p:transition>
    </mc:Choice>
    <mc:Fallback>
      <p:transition xmlns:p14="http://schemas.microsoft.com/office/powerpoint/2010/main" spd="slow">
        <p:sndAc>
          <p:stSnd>
            <p:snd r:embed="rId2" name="elevatording.wav"/>
          </p:stSnd>
        </p:sndAc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#6</a:t>
            </a:r>
            <a:endParaRPr lang="fr-FR" dirty="0"/>
          </a:p>
        </p:txBody>
      </p:sp>
      <p:sp>
        <p:nvSpPr>
          <p:cNvPr id="3" name="Rounded Rectangular Callout 2"/>
          <p:cNvSpPr/>
          <p:nvPr/>
        </p:nvSpPr>
        <p:spPr>
          <a:xfrm>
            <a:off x="0" y="0"/>
            <a:ext cx="3429000" cy="3276600"/>
          </a:xfrm>
          <a:prstGeom prst="wedgeRoundRectCallout">
            <a:avLst>
              <a:gd name="adj1" fmla="val -51237"/>
              <a:gd name="adj2" fmla="val 88820"/>
              <a:gd name="adj3" fmla="val 16667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u="sng" dirty="0" smtClean="0"/>
              <a:t>C</a:t>
            </a:r>
            <a:r>
              <a:rPr lang="fr-FR" sz="3600" b="1" u="sng" dirty="0" smtClean="0"/>
              <a:t>’________</a:t>
            </a:r>
            <a:r>
              <a:rPr lang="fr-FR" sz="3600" dirty="0" smtClean="0"/>
              <a:t> </a:t>
            </a:r>
            <a:r>
              <a:rPr lang="fr-FR" sz="3600" dirty="0" smtClean="0"/>
              <a:t>comment quand tu </a:t>
            </a:r>
            <a:r>
              <a:rPr lang="fr-FR" sz="3600" b="1" u="sng" dirty="0" smtClean="0"/>
              <a:t>n</a:t>
            </a:r>
            <a:r>
              <a:rPr lang="fr-FR" sz="3600" b="1" u="sng" dirty="0" smtClean="0"/>
              <a:t>’______ </a:t>
            </a:r>
            <a:r>
              <a:rPr lang="fr-FR" sz="3600" b="1" u="sng" dirty="0" smtClean="0"/>
              <a:t>pas </a:t>
            </a:r>
            <a:r>
              <a:rPr lang="fr-FR" sz="3600" dirty="0" smtClean="0"/>
              <a:t>de téléphone intelligent?</a:t>
            </a:r>
            <a:endParaRPr lang="fr-FR" sz="3600" dirty="0"/>
          </a:p>
        </p:txBody>
      </p:sp>
      <p:sp>
        <p:nvSpPr>
          <p:cNvPr id="4" name="Rounded Rectangular Callout 3"/>
          <p:cNvSpPr/>
          <p:nvPr/>
        </p:nvSpPr>
        <p:spPr>
          <a:xfrm>
            <a:off x="5715000" y="0"/>
            <a:ext cx="3429000" cy="3276600"/>
          </a:xfrm>
          <a:prstGeom prst="wedgeRoundRectCallout">
            <a:avLst>
              <a:gd name="adj1" fmla="val 49806"/>
              <a:gd name="adj2" fmla="val 89777"/>
              <a:gd name="adj3" fmla="val 16667"/>
            </a:avLst>
          </a:prstGeom>
          <a:solidFill>
            <a:schemeClr val="accent3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dirty="0" smtClean="0"/>
              <a:t>Je </a:t>
            </a:r>
            <a:r>
              <a:rPr lang="fr-FR" sz="3600" b="1" u="sng" dirty="0" smtClean="0"/>
              <a:t>ne t</a:t>
            </a:r>
            <a:r>
              <a:rPr lang="fr-FR" sz="3600" b="1" u="sng" dirty="0" smtClean="0"/>
              <a:t>éléchargeais </a:t>
            </a:r>
            <a:r>
              <a:rPr lang="fr-FR" sz="3600" b="1" u="sng" dirty="0" smtClean="0"/>
              <a:t>pas</a:t>
            </a:r>
            <a:r>
              <a:rPr lang="fr-FR" sz="3600" dirty="0"/>
              <a:t> </a:t>
            </a:r>
            <a:r>
              <a:rPr lang="fr-FR" sz="3600" dirty="0" smtClean="0"/>
              <a:t>de musique!</a:t>
            </a:r>
            <a:endParaRPr lang="fr-FR" sz="3600" dirty="0"/>
          </a:p>
        </p:txBody>
      </p:sp>
      <p:sp>
        <p:nvSpPr>
          <p:cNvPr id="5" name="TextBox 4"/>
          <p:cNvSpPr txBox="1"/>
          <p:nvPr/>
        </p:nvSpPr>
        <p:spPr>
          <a:xfrm>
            <a:off x="304800" y="4572000"/>
            <a:ext cx="8686800" cy="70788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4000" b="1" dirty="0" smtClean="0"/>
              <a:t>ne t</a:t>
            </a:r>
            <a:r>
              <a:rPr lang="fr-FR" sz="4000" b="1" dirty="0" smtClean="0"/>
              <a:t>élécharger</a:t>
            </a:r>
            <a:r>
              <a:rPr lang="fr-FR" sz="2800" b="1" baseline="30000" dirty="0" smtClean="0"/>
              <a:t>1</a:t>
            </a:r>
            <a:r>
              <a:rPr lang="fr-FR" sz="4000" b="1" dirty="0" smtClean="0"/>
              <a:t> pas de musique</a:t>
            </a:r>
            <a:endParaRPr lang="fr-FR" sz="40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7543800" y="5562600"/>
            <a:ext cx="16002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aseline="30000" dirty="0" smtClean="0"/>
              <a:t>1</a:t>
            </a:r>
            <a:r>
              <a:rPr lang="fr-FR" dirty="0" smtClean="0"/>
              <a:t>download</a:t>
            </a:r>
            <a:endParaRPr lang="fr-FR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05200" y="2425121"/>
            <a:ext cx="2133600" cy="2146879"/>
          </a:xfrm>
          <a:prstGeom prst="rect">
            <a:avLst/>
          </a:prstGeom>
        </p:spPr>
      </p:pic>
      <p:sp>
        <p:nvSpPr>
          <p:cNvPr id="8" name="&quot;No&quot; Symbol 7"/>
          <p:cNvSpPr/>
          <p:nvPr/>
        </p:nvSpPr>
        <p:spPr>
          <a:xfrm>
            <a:off x="3552825" y="2436495"/>
            <a:ext cx="2011680" cy="2011680"/>
          </a:xfrm>
          <a:prstGeom prst="noSmoking">
            <a:avLst>
              <a:gd name="adj" fmla="val 2961"/>
            </a:avLst>
          </a:prstGeom>
          <a:solidFill>
            <a:srgbClr val="FF0000"/>
          </a:solidFill>
          <a:scene3d>
            <a:camera prst="orthographicFront">
              <a:rot lat="0" lon="0" rev="0"/>
            </a:camera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035146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sndAc>
          <p:stSnd>
            <p:snd r:embed="rId2" name="elevatording.wav"/>
          </p:stSnd>
        </p:sndAc>
      </p:transition>
    </mc:Choice>
    <mc:Fallback>
      <p:transition xmlns:p14="http://schemas.microsoft.com/office/powerpoint/2010/main" spd="slow">
        <p:sndAc>
          <p:stSnd>
            <p:snd r:embed="rId2" name="elevatording.wav"/>
          </p:stSnd>
        </p:sndAc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#7</a:t>
            </a:r>
            <a:endParaRPr lang="fr-FR" dirty="0"/>
          </a:p>
        </p:txBody>
      </p:sp>
      <p:sp>
        <p:nvSpPr>
          <p:cNvPr id="8" name="Rounded Rectangular Callout 7"/>
          <p:cNvSpPr/>
          <p:nvPr/>
        </p:nvSpPr>
        <p:spPr>
          <a:xfrm>
            <a:off x="0" y="0"/>
            <a:ext cx="3429000" cy="3276600"/>
          </a:xfrm>
          <a:prstGeom prst="wedgeRoundRectCallout">
            <a:avLst>
              <a:gd name="adj1" fmla="val -51237"/>
              <a:gd name="adj2" fmla="val 88820"/>
              <a:gd name="adj3" fmla="val 16667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u="sng" dirty="0" smtClean="0"/>
              <a:t>C</a:t>
            </a:r>
            <a:r>
              <a:rPr lang="fr-FR" sz="3600" b="1" u="sng" dirty="0" smtClean="0"/>
              <a:t>’________</a:t>
            </a:r>
            <a:r>
              <a:rPr lang="fr-FR" sz="3600" dirty="0" smtClean="0"/>
              <a:t> _________ quand </a:t>
            </a:r>
            <a:r>
              <a:rPr lang="fr-FR" sz="3600" dirty="0" smtClean="0"/>
              <a:t>tu </a:t>
            </a:r>
            <a:r>
              <a:rPr lang="fr-FR" sz="3600" b="1" u="sng" dirty="0" smtClean="0"/>
              <a:t>n</a:t>
            </a:r>
            <a:r>
              <a:rPr lang="fr-FR" sz="3600" b="1" u="sng" dirty="0" smtClean="0"/>
              <a:t>’______ </a:t>
            </a:r>
            <a:r>
              <a:rPr lang="fr-FR" sz="3600" b="1" u="sng" dirty="0" smtClean="0"/>
              <a:t>pas </a:t>
            </a:r>
            <a:r>
              <a:rPr lang="fr-FR" sz="3600" dirty="0" smtClean="0"/>
              <a:t>de téléphone </a:t>
            </a:r>
            <a:r>
              <a:rPr lang="fr-FR" sz="3600" dirty="0" smtClean="0"/>
              <a:t>__________?</a:t>
            </a:r>
            <a:endParaRPr lang="fr-FR" sz="3600" dirty="0"/>
          </a:p>
        </p:txBody>
      </p:sp>
      <p:sp>
        <p:nvSpPr>
          <p:cNvPr id="9" name="Rounded Rectangular Callout 8"/>
          <p:cNvSpPr/>
          <p:nvPr/>
        </p:nvSpPr>
        <p:spPr>
          <a:xfrm>
            <a:off x="5715000" y="0"/>
            <a:ext cx="3429000" cy="3276600"/>
          </a:xfrm>
          <a:prstGeom prst="wedgeRoundRectCallout">
            <a:avLst>
              <a:gd name="adj1" fmla="val 49806"/>
              <a:gd name="adj2" fmla="val 89777"/>
              <a:gd name="adj3" fmla="val 16667"/>
            </a:avLst>
          </a:prstGeom>
          <a:solidFill>
            <a:schemeClr val="accent3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dirty="0" smtClean="0"/>
              <a:t>Je </a:t>
            </a:r>
            <a:r>
              <a:rPr lang="fr-FR" sz="3600" b="1" u="sng" dirty="0" smtClean="0"/>
              <a:t>ne pouvais pas</a:t>
            </a:r>
            <a:r>
              <a:rPr lang="fr-FR" sz="3600" dirty="0" smtClean="0"/>
              <a:t> aller sur Internet san</a:t>
            </a:r>
            <a:r>
              <a:rPr lang="fr-FR" sz="3600" dirty="0" smtClean="0"/>
              <a:t>s un ordinateur</a:t>
            </a:r>
            <a:r>
              <a:rPr lang="fr-FR" sz="3600" dirty="0" smtClean="0"/>
              <a:t>!</a:t>
            </a:r>
            <a:endParaRPr lang="fr-FR" sz="3600" dirty="0"/>
          </a:p>
        </p:txBody>
      </p:sp>
      <p:sp>
        <p:nvSpPr>
          <p:cNvPr id="10" name="TextBox 9"/>
          <p:cNvSpPr txBox="1"/>
          <p:nvPr/>
        </p:nvSpPr>
        <p:spPr>
          <a:xfrm>
            <a:off x="304800" y="4572000"/>
            <a:ext cx="8686800" cy="132343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4000" b="1" dirty="0" smtClean="0"/>
              <a:t>ne pouvoir pas aller sur Internet sans un ordinateur</a:t>
            </a:r>
            <a:endParaRPr lang="fr-FR" sz="4000" b="1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05200" y="2353272"/>
            <a:ext cx="2133600" cy="2142528"/>
          </a:xfrm>
          <a:prstGeom prst="rect">
            <a:avLst/>
          </a:prstGeom>
        </p:spPr>
      </p:pic>
      <p:sp>
        <p:nvSpPr>
          <p:cNvPr id="11" name="&quot;No&quot; Symbol 10"/>
          <p:cNvSpPr/>
          <p:nvPr/>
        </p:nvSpPr>
        <p:spPr>
          <a:xfrm>
            <a:off x="3552825" y="2404745"/>
            <a:ext cx="2011680" cy="2011680"/>
          </a:xfrm>
          <a:prstGeom prst="noSmoking">
            <a:avLst>
              <a:gd name="adj" fmla="val 2961"/>
            </a:avLst>
          </a:prstGeom>
          <a:solidFill>
            <a:srgbClr val="FF0000"/>
          </a:solidFill>
          <a:scene3d>
            <a:camera prst="orthographicFront">
              <a:rot lat="0" lon="0" rev="0"/>
            </a:camera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035146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sndAc>
          <p:stSnd>
            <p:snd r:embed="rId2" name="elevatording.wav"/>
          </p:stSnd>
        </p:sndAc>
      </p:transition>
    </mc:Choice>
    <mc:Fallback>
      <p:transition xmlns:p14="http://schemas.microsoft.com/office/powerpoint/2010/main" spd="slow">
        <p:sndAc>
          <p:stSnd>
            <p:snd r:embed="rId2" name="elevatording.wav"/>
          </p:stSnd>
        </p:sndAc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#8</a:t>
            </a:r>
            <a:endParaRPr lang="fr-FR" dirty="0"/>
          </a:p>
        </p:txBody>
      </p:sp>
      <p:sp>
        <p:nvSpPr>
          <p:cNvPr id="5" name="Rounded Rectangular Callout 4"/>
          <p:cNvSpPr/>
          <p:nvPr/>
        </p:nvSpPr>
        <p:spPr>
          <a:xfrm>
            <a:off x="0" y="0"/>
            <a:ext cx="3429000" cy="3276600"/>
          </a:xfrm>
          <a:prstGeom prst="wedgeRoundRectCallout">
            <a:avLst>
              <a:gd name="adj1" fmla="val -51237"/>
              <a:gd name="adj2" fmla="val 88820"/>
              <a:gd name="adj3" fmla="val 16667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u="sng" dirty="0" smtClean="0"/>
              <a:t>C</a:t>
            </a:r>
            <a:r>
              <a:rPr lang="fr-FR" sz="3600" b="1" u="sng" dirty="0" smtClean="0"/>
              <a:t>’________</a:t>
            </a:r>
            <a:r>
              <a:rPr lang="fr-FR" sz="3600" dirty="0" smtClean="0"/>
              <a:t> _________ quand </a:t>
            </a:r>
            <a:r>
              <a:rPr lang="fr-FR" sz="3600" dirty="0" smtClean="0"/>
              <a:t>tu </a:t>
            </a:r>
            <a:r>
              <a:rPr lang="fr-FR" sz="3600" b="1" u="sng" dirty="0" smtClean="0"/>
              <a:t>n</a:t>
            </a:r>
            <a:r>
              <a:rPr lang="fr-FR" sz="3600" b="1" u="sng" dirty="0" smtClean="0"/>
              <a:t>’______ </a:t>
            </a:r>
            <a:r>
              <a:rPr lang="fr-FR" sz="3600" b="1" u="sng" dirty="0" smtClean="0"/>
              <a:t>pas </a:t>
            </a:r>
            <a:r>
              <a:rPr lang="fr-FR" sz="3600" dirty="0" smtClean="0"/>
              <a:t>de téléphone </a:t>
            </a:r>
            <a:r>
              <a:rPr lang="fr-FR" sz="3600" dirty="0" smtClean="0"/>
              <a:t>__________?</a:t>
            </a:r>
            <a:endParaRPr lang="fr-FR" sz="3600" dirty="0"/>
          </a:p>
        </p:txBody>
      </p:sp>
      <p:sp>
        <p:nvSpPr>
          <p:cNvPr id="7" name="Rounded Rectangular Callout 6"/>
          <p:cNvSpPr/>
          <p:nvPr/>
        </p:nvSpPr>
        <p:spPr>
          <a:xfrm>
            <a:off x="5715000" y="0"/>
            <a:ext cx="3429000" cy="3276600"/>
          </a:xfrm>
          <a:prstGeom prst="wedgeRoundRectCallout">
            <a:avLst>
              <a:gd name="adj1" fmla="val 49806"/>
              <a:gd name="adj2" fmla="val 89777"/>
              <a:gd name="adj3" fmla="val 16667"/>
            </a:avLst>
          </a:prstGeom>
          <a:solidFill>
            <a:schemeClr val="accent3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dirty="0" smtClean="0"/>
              <a:t>Je </a:t>
            </a:r>
            <a:r>
              <a:rPr lang="fr-FR" sz="3600" b="1" u="sng" dirty="0" smtClean="0"/>
              <a:t>n’</a:t>
            </a:r>
            <a:r>
              <a:rPr lang="fr-FR" sz="3600" b="1" u="sng" dirty="0" smtClean="0"/>
              <a:t>étais </a:t>
            </a:r>
            <a:r>
              <a:rPr lang="fr-FR" sz="3600" b="1" u="sng" dirty="0" smtClean="0"/>
              <a:t>pas</a:t>
            </a:r>
            <a:r>
              <a:rPr lang="fr-FR" sz="3600" dirty="0"/>
              <a:t> </a:t>
            </a:r>
            <a:r>
              <a:rPr lang="fr-FR" sz="3600" dirty="0" smtClean="0"/>
              <a:t>tr</a:t>
            </a:r>
            <a:r>
              <a:rPr lang="fr-FR" sz="3600" dirty="0" smtClean="0"/>
              <a:t>ès content/e</a:t>
            </a:r>
            <a:r>
              <a:rPr lang="fr-FR" sz="3600" dirty="0" smtClean="0"/>
              <a:t>!</a:t>
            </a:r>
            <a:endParaRPr lang="fr-FR" sz="3600" dirty="0"/>
          </a:p>
        </p:txBody>
      </p:sp>
      <p:sp>
        <p:nvSpPr>
          <p:cNvPr id="8" name="TextBox 7"/>
          <p:cNvSpPr txBox="1"/>
          <p:nvPr/>
        </p:nvSpPr>
        <p:spPr>
          <a:xfrm>
            <a:off x="304800" y="4572000"/>
            <a:ext cx="8686800" cy="70788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4000" b="1" dirty="0" smtClean="0"/>
              <a:t>n’</a:t>
            </a:r>
            <a:r>
              <a:rPr lang="fr-FR" sz="4000" b="1" dirty="0" smtClean="0"/>
              <a:t>être pas très content/e!</a:t>
            </a:r>
            <a:endParaRPr lang="fr-FR" sz="4000" b="1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97048" y="2463123"/>
            <a:ext cx="2041752" cy="20326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035146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sndAc>
          <p:stSnd>
            <p:snd r:embed="rId2" name="elevatording.wav"/>
          </p:stSnd>
        </p:sndAc>
      </p:transition>
    </mc:Choice>
    <mc:Fallback>
      <p:transition xmlns:p14="http://schemas.microsoft.com/office/powerpoint/2010/main" spd="slow">
        <p:sndAc>
          <p:stSnd>
            <p:snd r:embed="rId2" name="elevatording.wav"/>
          </p:stSnd>
        </p:sndAc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À vos tableaux!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fr-FR" dirty="0" smtClean="0"/>
              <a:t>Ma sœur / t</a:t>
            </a:r>
            <a:r>
              <a:rPr lang="fr-FR" dirty="0" smtClean="0"/>
              <a:t>élécharger des </a:t>
            </a:r>
            <a:r>
              <a:rPr lang="fr-FR" dirty="0" err="1" smtClean="0"/>
              <a:t>apps</a:t>
            </a:r>
            <a:endParaRPr lang="fr-FR" dirty="0" smtClean="0"/>
          </a:p>
          <a:p>
            <a:pPr marL="514350" indent="-514350">
              <a:buFont typeface="+mj-lt"/>
              <a:buAutoNum type="arabicPeriod"/>
            </a:pPr>
            <a:r>
              <a:rPr lang="fr-FR" dirty="0" smtClean="0"/>
              <a:t>Nous / faire du </a:t>
            </a:r>
            <a:r>
              <a:rPr lang="fr-FR" dirty="0" err="1" smtClean="0"/>
              <a:t>skype</a:t>
            </a:r>
            <a:endParaRPr lang="fr-FR" dirty="0" smtClean="0"/>
          </a:p>
          <a:p>
            <a:pPr marL="514350" indent="-514350">
              <a:buFont typeface="+mj-lt"/>
              <a:buAutoNum type="arabicPeriod"/>
            </a:pPr>
            <a:r>
              <a:rPr lang="fr-FR" dirty="0" smtClean="0"/>
              <a:t>Tu / consulter la météo</a:t>
            </a:r>
          </a:p>
          <a:p>
            <a:pPr marL="514350" indent="-514350">
              <a:buFont typeface="+mj-lt"/>
              <a:buAutoNum type="arabicPeriod"/>
            </a:pPr>
            <a:r>
              <a:rPr lang="fr-FR" dirty="0" smtClean="0"/>
              <a:t>Vous / envoyer des SMS</a:t>
            </a:r>
          </a:p>
          <a:p>
            <a:pPr marL="514350" indent="-514350">
              <a:buFont typeface="+mj-lt"/>
              <a:buAutoNum type="arabicPeriod"/>
            </a:pPr>
            <a:r>
              <a:rPr lang="fr-FR" dirty="0" smtClean="0"/>
              <a:t>Je / prendre des photos</a:t>
            </a:r>
          </a:p>
          <a:p>
            <a:pPr marL="514350" indent="-514350">
              <a:buFont typeface="+mj-lt"/>
              <a:buAutoNum type="arabicPeriod"/>
            </a:pPr>
            <a:r>
              <a:rPr lang="fr-FR" dirty="0" smtClean="0"/>
              <a:t>ils / jouer à </a:t>
            </a:r>
            <a:r>
              <a:rPr lang="fr-FR" dirty="0" err="1" smtClean="0"/>
              <a:t>Flappy</a:t>
            </a:r>
            <a:r>
              <a:rPr lang="fr-FR" dirty="0" smtClean="0"/>
              <a:t> </a:t>
            </a:r>
            <a:r>
              <a:rPr lang="fr-FR" dirty="0" err="1" smtClean="0"/>
              <a:t>Bird</a:t>
            </a:r>
            <a:endParaRPr lang="fr-FR" dirty="0" smtClean="0"/>
          </a:p>
          <a:p>
            <a:pPr marL="514350" indent="-514350">
              <a:buFont typeface="+mj-lt"/>
              <a:buAutoNum type="arabicPeriod"/>
            </a:pPr>
            <a:endParaRPr lang="fr-FR" dirty="0" smtClean="0"/>
          </a:p>
          <a:p>
            <a:pPr marL="514350" indent="-514350">
              <a:buFont typeface="+mj-lt"/>
              <a:buAutoNum type="arabicPeriod"/>
            </a:pPr>
            <a:endParaRPr lang="fr-FR" dirty="0"/>
          </a:p>
        </p:txBody>
      </p:sp>
      <p:sp>
        <p:nvSpPr>
          <p:cNvPr id="5" name="Rectangle 4"/>
          <p:cNvSpPr/>
          <p:nvPr/>
        </p:nvSpPr>
        <p:spPr>
          <a:xfrm>
            <a:off x="2073275" y="1724891"/>
            <a:ext cx="6781800" cy="48490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3200" dirty="0" smtClean="0">
                <a:solidFill>
                  <a:schemeClr val="tx1"/>
                </a:solidFill>
                <a:latin typeface="Arial"/>
                <a:cs typeface="Arial"/>
              </a:rPr>
              <a:t>Ma sœur t</a:t>
            </a:r>
            <a:r>
              <a:rPr lang="fr-FR" sz="3200" dirty="0" smtClean="0">
                <a:solidFill>
                  <a:schemeClr val="tx1"/>
                </a:solidFill>
                <a:latin typeface="Arial"/>
                <a:cs typeface="Arial"/>
              </a:rPr>
              <a:t>éléchargeait des </a:t>
            </a:r>
            <a:r>
              <a:rPr lang="fr-FR" sz="3200" dirty="0" err="1" smtClean="0">
                <a:solidFill>
                  <a:schemeClr val="tx1"/>
                </a:solidFill>
                <a:latin typeface="Arial"/>
                <a:cs typeface="Arial"/>
              </a:rPr>
              <a:t>apps</a:t>
            </a:r>
            <a:r>
              <a:rPr lang="fr-FR" sz="3200" dirty="0" smtClean="0">
                <a:solidFill>
                  <a:schemeClr val="tx1"/>
                </a:solidFill>
                <a:latin typeface="Arial"/>
                <a:cs typeface="Arial"/>
              </a:rPr>
              <a:t>.</a:t>
            </a:r>
            <a:endParaRPr lang="fr-FR" sz="3200" dirty="0">
              <a:solidFill>
                <a:schemeClr val="tx1"/>
              </a:solidFill>
              <a:latin typeface="Arial"/>
              <a:cs typeface="Arial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2057400" y="2286000"/>
            <a:ext cx="6781800" cy="48490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3200" dirty="0" smtClean="0">
                <a:solidFill>
                  <a:schemeClr val="tx1"/>
                </a:solidFill>
                <a:latin typeface="Arial"/>
                <a:cs typeface="Arial"/>
              </a:rPr>
              <a:t>Nous faisions du Skype.</a:t>
            </a:r>
            <a:endParaRPr lang="fr-FR" sz="3200" dirty="0">
              <a:solidFill>
                <a:schemeClr val="tx1"/>
              </a:solidFill>
              <a:latin typeface="Arial"/>
              <a:cs typeface="Arial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070100" y="2898775"/>
            <a:ext cx="6781800" cy="48490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3200" dirty="0" smtClean="0">
                <a:solidFill>
                  <a:schemeClr val="tx1"/>
                </a:solidFill>
                <a:latin typeface="Arial"/>
                <a:cs typeface="Arial"/>
              </a:rPr>
              <a:t>Tu consultais la m</a:t>
            </a:r>
            <a:r>
              <a:rPr lang="fr-FR" sz="3200" dirty="0" smtClean="0">
                <a:solidFill>
                  <a:schemeClr val="tx1"/>
                </a:solidFill>
                <a:latin typeface="Arial"/>
                <a:cs typeface="Arial"/>
              </a:rPr>
              <a:t>étéo.</a:t>
            </a:r>
            <a:endParaRPr lang="fr-FR" sz="3200" dirty="0">
              <a:solidFill>
                <a:schemeClr val="tx1"/>
              </a:solidFill>
              <a:latin typeface="Arial"/>
              <a:cs typeface="Arial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2054225" y="3489325"/>
            <a:ext cx="6781800" cy="48490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3200" dirty="0" smtClean="0">
                <a:solidFill>
                  <a:schemeClr val="tx1"/>
                </a:solidFill>
                <a:latin typeface="Arial"/>
                <a:cs typeface="Arial"/>
              </a:rPr>
              <a:t>Vous envoyiez des SMS.</a:t>
            </a:r>
            <a:endParaRPr lang="fr-FR" sz="3200" dirty="0">
              <a:solidFill>
                <a:schemeClr val="tx1"/>
              </a:solidFill>
              <a:latin typeface="Arial"/>
              <a:cs typeface="Arial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2057400" y="4070350"/>
            <a:ext cx="6781800" cy="48490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3200" dirty="0" smtClean="0">
                <a:solidFill>
                  <a:schemeClr val="tx1"/>
                </a:solidFill>
                <a:latin typeface="Arial"/>
                <a:cs typeface="Arial"/>
              </a:rPr>
              <a:t>Je prenais des photos.</a:t>
            </a:r>
            <a:endParaRPr lang="fr-FR" sz="3200" dirty="0">
              <a:solidFill>
                <a:schemeClr val="tx1"/>
              </a:solidFill>
              <a:latin typeface="Arial"/>
              <a:cs typeface="Arial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2070100" y="4648200"/>
            <a:ext cx="6781800" cy="48490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3200" dirty="0" smtClean="0">
                <a:solidFill>
                  <a:schemeClr val="tx1"/>
                </a:solidFill>
                <a:latin typeface="Arial"/>
                <a:cs typeface="Arial"/>
              </a:rPr>
              <a:t>Ils jouaient </a:t>
            </a:r>
            <a:r>
              <a:rPr lang="fr-FR" sz="3200" dirty="0" smtClean="0">
                <a:solidFill>
                  <a:schemeClr val="tx1"/>
                </a:solidFill>
                <a:latin typeface="Arial"/>
                <a:cs typeface="Arial"/>
              </a:rPr>
              <a:t>à </a:t>
            </a:r>
            <a:r>
              <a:rPr lang="fr-FR" sz="3200" dirty="0" err="1" smtClean="0">
                <a:solidFill>
                  <a:schemeClr val="tx1"/>
                </a:solidFill>
                <a:latin typeface="Arial"/>
                <a:cs typeface="Arial"/>
              </a:rPr>
              <a:t>Flappy</a:t>
            </a:r>
            <a:r>
              <a:rPr lang="fr-FR" sz="3200" dirty="0" smtClean="0">
                <a:solidFill>
                  <a:schemeClr val="tx1"/>
                </a:solidFill>
                <a:latin typeface="Arial"/>
                <a:cs typeface="Arial"/>
              </a:rPr>
              <a:t> </a:t>
            </a:r>
            <a:r>
              <a:rPr lang="fr-FR" sz="3200" dirty="0" err="1" smtClean="0">
                <a:solidFill>
                  <a:schemeClr val="tx1"/>
                </a:solidFill>
                <a:latin typeface="Arial"/>
                <a:cs typeface="Arial"/>
              </a:rPr>
              <a:t>Bird</a:t>
            </a:r>
            <a:r>
              <a:rPr lang="fr-FR" sz="3200" dirty="0" smtClean="0">
                <a:solidFill>
                  <a:schemeClr val="tx1"/>
                </a:solidFill>
                <a:latin typeface="Arial"/>
                <a:cs typeface="Arial"/>
              </a:rPr>
              <a:t>.</a:t>
            </a:r>
            <a:endParaRPr lang="fr-FR" sz="3200" dirty="0">
              <a:solidFill>
                <a:schemeClr val="tx1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0203514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8" grpId="0" animBg="1"/>
      <p:bldP spid="9" grpId="0" animBg="1"/>
      <p:bldP spid="10" grpId="0" animBg="1"/>
      <p:bldP spid="11" grpId="0" animBg="1"/>
      <p:bldP spid="1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Contexte</a:t>
            </a:r>
            <a:endParaRPr lang="fr-FR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524000" y="1676400"/>
            <a:ext cx="7239000" cy="4449763"/>
          </a:xfrm>
        </p:spPr>
        <p:txBody>
          <a:bodyPr>
            <a:normAutofit/>
          </a:bodyPr>
          <a:lstStyle/>
          <a:p>
            <a:r>
              <a:rPr lang="fr-FR" sz="2800" dirty="0" smtClean="0"/>
              <a:t>Votre ami a laissé </a:t>
            </a:r>
            <a:r>
              <a:rPr lang="fr-FR" sz="2800" dirty="0"/>
              <a:t>son téléphone </a:t>
            </a:r>
            <a:r>
              <a:rPr lang="fr-FR" sz="2800" dirty="0" smtClean="0"/>
              <a:t>intelligent chez </a:t>
            </a:r>
            <a:r>
              <a:rPr lang="fr-FR" sz="2800" dirty="0" smtClean="0"/>
              <a:t>lui.</a:t>
            </a:r>
          </a:p>
          <a:p>
            <a:r>
              <a:rPr lang="fr-FR" sz="2800" dirty="0" smtClean="0"/>
              <a:t>Il n’arrive pas à faire ce qu’il fait normalement et il a l’impression d’être tout nu sans son portable.</a:t>
            </a:r>
          </a:p>
          <a:p>
            <a:r>
              <a:rPr lang="fr-FR" sz="2800" dirty="0" smtClean="0"/>
              <a:t>Donc</a:t>
            </a:r>
            <a:r>
              <a:rPr lang="fr-FR" sz="2800" dirty="0" smtClean="0"/>
              <a:t>, vous et vos amis discutez comment c’était quand vous n’aviez ni portable ni téléphone intelligent.</a:t>
            </a:r>
          </a:p>
          <a:p>
            <a:endParaRPr lang="fr-FR" sz="28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2054412" cy="167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03514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Tâche</a:t>
            </a:r>
            <a:endParaRPr lang="fr-FR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FR" sz="2800" dirty="0" smtClean="0"/>
              <a:t>Dire ce que vous </a:t>
            </a:r>
            <a:r>
              <a:rPr lang="fr-FR" sz="2800" b="1" u="sng" dirty="0" smtClean="0"/>
              <a:t>ne faisiez pas </a:t>
            </a:r>
            <a:r>
              <a:rPr lang="fr-FR" sz="2800" dirty="0" smtClean="0"/>
              <a:t>quand vous </a:t>
            </a:r>
            <a:r>
              <a:rPr lang="fr-FR" sz="2800" b="1" u="sng" dirty="0" smtClean="0"/>
              <a:t>n’aviez pas </a:t>
            </a:r>
            <a:r>
              <a:rPr lang="fr-FR" sz="2800" dirty="0" smtClean="0"/>
              <a:t>de téléphone intelligent</a:t>
            </a:r>
          </a:p>
          <a:p>
            <a:endParaRPr lang="fr-FR" sz="2800" dirty="0"/>
          </a:p>
        </p:txBody>
      </p:sp>
    </p:spTree>
    <p:extLst>
      <p:ext uri="{BB962C8B-B14F-4D97-AF65-F5344CB8AC3E}">
        <p14:creationId xmlns:p14="http://schemas.microsoft.com/office/powerpoint/2010/main" val="7671718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Modèle</a:t>
            </a:r>
            <a:endParaRPr lang="fr-FR" dirty="0"/>
          </a:p>
        </p:txBody>
      </p:sp>
      <p:sp>
        <p:nvSpPr>
          <p:cNvPr id="3" name="Rounded Rectangular Callout 2"/>
          <p:cNvSpPr/>
          <p:nvPr/>
        </p:nvSpPr>
        <p:spPr>
          <a:xfrm>
            <a:off x="0" y="0"/>
            <a:ext cx="3429000" cy="3276600"/>
          </a:xfrm>
          <a:prstGeom prst="wedgeRoundRectCallout">
            <a:avLst>
              <a:gd name="adj1" fmla="val -51237"/>
              <a:gd name="adj2" fmla="val 88820"/>
              <a:gd name="adj3" fmla="val 16667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u="sng" dirty="0" smtClean="0"/>
              <a:t>C’était</a:t>
            </a:r>
            <a:r>
              <a:rPr lang="fr-FR" sz="3600" dirty="0" smtClean="0"/>
              <a:t> comment quand tu </a:t>
            </a:r>
            <a:r>
              <a:rPr lang="fr-FR" sz="3600" b="1" u="sng" dirty="0" smtClean="0"/>
              <a:t>n’avais pas </a:t>
            </a:r>
            <a:r>
              <a:rPr lang="fr-FR" sz="3600" dirty="0" smtClean="0"/>
              <a:t>de téléphone intelligent?</a:t>
            </a:r>
            <a:endParaRPr lang="fr-FR" sz="3600" dirty="0"/>
          </a:p>
        </p:txBody>
      </p:sp>
      <p:sp>
        <p:nvSpPr>
          <p:cNvPr id="8" name="Rounded Rectangular Callout 7"/>
          <p:cNvSpPr/>
          <p:nvPr/>
        </p:nvSpPr>
        <p:spPr>
          <a:xfrm>
            <a:off x="5715000" y="0"/>
            <a:ext cx="3429000" cy="3276600"/>
          </a:xfrm>
          <a:prstGeom prst="wedgeRoundRectCallout">
            <a:avLst>
              <a:gd name="adj1" fmla="val 49806"/>
              <a:gd name="adj2" fmla="val 89777"/>
              <a:gd name="adj3" fmla="val 16667"/>
            </a:avLst>
          </a:prstGeom>
          <a:solidFill>
            <a:schemeClr val="accent3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dirty="0" smtClean="0"/>
              <a:t>Je </a:t>
            </a:r>
            <a:r>
              <a:rPr lang="fr-FR" sz="3600" b="1" u="sng" dirty="0" smtClean="0"/>
              <a:t>n’envoyais pas </a:t>
            </a:r>
            <a:r>
              <a:rPr lang="fr-FR" sz="3600" dirty="0" smtClean="0"/>
              <a:t>de </a:t>
            </a:r>
            <a:r>
              <a:rPr lang="fr-FR" sz="3600" dirty="0" err="1" smtClean="0"/>
              <a:t>textos</a:t>
            </a:r>
            <a:r>
              <a:rPr lang="fr-FR" sz="3600" dirty="0" smtClean="0"/>
              <a:t> aux amis!</a:t>
            </a:r>
            <a:endParaRPr lang="fr-FR" sz="3600" dirty="0"/>
          </a:p>
        </p:txBody>
      </p:sp>
      <p:sp>
        <p:nvSpPr>
          <p:cNvPr id="4" name="TextBox 3"/>
          <p:cNvSpPr txBox="1"/>
          <p:nvPr/>
        </p:nvSpPr>
        <p:spPr>
          <a:xfrm>
            <a:off x="304800" y="4572000"/>
            <a:ext cx="8686800" cy="70788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4000" b="1" dirty="0" smtClean="0"/>
              <a:t>n’envoyer pas de </a:t>
            </a:r>
            <a:r>
              <a:rPr lang="fr-FR" sz="4000" b="1" dirty="0" err="1" smtClean="0"/>
              <a:t>textos</a:t>
            </a:r>
            <a:r>
              <a:rPr lang="fr-FR" sz="4000" b="1" dirty="0" smtClean="0"/>
              <a:t> aux amis</a:t>
            </a:r>
            <a:endParaRPr lang="fr-FR" sz="4000" b="1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79800" y="2489200"/>
            <a:ext cx="2082800" cy="2082800"/>
          </a:xfrm>
          <a:prstGeom prst="rect">
            <a:avLst/>
          </a:prstGeom>
        </p:spPr>
      </p:pic>
      <p:sp>
        <p:nvSpPr>
          <p:cNvPr id="6" name="&quot;No&quot; Symbol 5"/>
          <p:cNvSpPr/>
          <p:nvPr/>
        </p:nvSpPr>
        <p:spPr>
          <a:xfrm>
            <a:off x="3505200" y="2484120"/>
            <a:ext cx="2011680" cy="2011680"/>
          </a:xfrm>
          <a:prstGeom prst="noSmoking">
            <a:avLst>
              <a:gd name="adj" fmla="val 2961"/>
            </a:avLst>
          </a:prstGeom>
          <a:solidFill>
            <a:srgbClr val="FF0000"/>
          </a:solidFill>
          <a:scene3d>
            <a:camera prst="orthographicFront">
              <a:rot lat="0" lon="0" rev="0"/>
            </a:camera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035146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sndAc>
          <p:stSnd>
            <p:snd r:embed="rId2" name="elevatording.wav"/>
          </p:stSnd>
        </p:sndAc>
      </p:transition>
    </mc:Choice>
    <mc:Fallback>
      <p:transition xmlns:p14="http://schemas.microsoft.com/office/powerpoint/2010/main" spd="slow">
        <p:sndAc>
          <p:stSnd>
            <p:snd r:embed="rId2" name="elevatording.wav"/>
          </p:stSnd>
        </p:sndAc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8" grpId="0" animBg="1"/>
      <p:bldP spid="4" grpId="0" animBg="1"/>
      <p:bldP spid="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#1</a:t>
            </a:r>
            <a:endParaRPr lang="fr-FR" dirty="0"/>
          </a:p>
        </p:txBody>
      </p:sp>
      <p:sp>
        <p:nvSpPr>
          <p:cNvPr id="3" name="Rounded Rectangular Callout 2"/>
          <p:cNvSpPr/>
          <p:nvPr/>
        </p:nvSpPr>
        <p:spPr>
          <a:xfrm>
            <a:off x="0" y="0"/>
            <a:ext cx="3429000" cy="3276600"/>
          </a:xfrm>
          <a:prstGeom prst="wedgeRoundRectCallout">
            <a:avLst>
              <a:gd name="adj1" fmla="val -51237"/>
              <a:gd name="adj2" fmla="val 88820"/>
              <a:gd name="adj3" fmla="val 16667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u="sng" dirty="0" smtClean="0"/>
              <a:t>C’était</a:t>
            </a:r>
            <a:r>
              <a:rPr lang="fr-FR" sz="3600" dirty="0" smtClean="0"/>
              <a:t> comment quand tu </a:t>
            </a:r>
            <a:r>
              <a:rPr lang="fr-FR" sz="3600" b="1" u="sng" dirty="0" smtClean="0"/>
              <a:t>n’avais pas </a:t>
            </a:r>
            <a:r>
              <a:rPr lang="fr-FR" sz="3600" dirty="0" smtClean="0"/>
              <a:t>de téléphone intelligent?</a:t>
            </a:r>
            <a:endParaRPr lang="fr-FR" sz="3600" dirty="0"/>
          </a:p>
        </p:txBody>
      </p:sp>
      <p:sp>
        <p:nvSpPr>
          <p:cNvPr id="4" name="Rounded Rectangular Callout 3"/>
          <p:cNvSpPr/>
          <p:nvPr/>
        </p:nvSpPr>
        <p:spPr>
          <a:xfrm>
            <a:off x="5715000" y="0"/>
            <a:ext cx="3429000" cy="3276600"/>
          </a:xfrm>
          <a:prstGeom prst="wedgeRoundRectCallout">
            <a:avLst>
              <a:gd name="adj1" fmla="val 49806"/>
              <a:gd name="adj2" fmla="val 89777"/>
              <a:gd name="adj3" fmla="val 16667"/>
            </a:avLst>
          </a:prstGeom>
          <a:solidFill>
            <a:schemeClr val="accent3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dirty="0" smtClean="0"/>
              <a:t>Je </a:t>
            </a:r>
            <a:r>
              <a:rPr lang="fr-FR" sz="3600" b="1" u="sng" dirty="0" smtClean="0"/>
              <a:t>ne consultais pas </a:t>
            </a:r>
            <a:r>
              <a:rPr lang="fr-FR" sz="3600" dirty="0" smtClean="0"/>
              <a:t>la m</a:t>
            </a:r>
            <a:r>
              <a:rPr lang="fr-FR" sz="3600" dirty="0" smtClean="0"/>
              <a:t>étéo</a:t>
            </a:r>
            <a:r>
              <a:rPr lang="fr-FR" sz="3600" dirty="0" smtClean="0"/>
              <a:t>!</a:t>
            </a:r>
            <a:endParaRPr lang="fr-FR" sz="3600" dirty="0"/>
          </a:p>
        </p:txBody>
      </p:sp>
      <p:sp>
        <p:nvSpPr>
          <p:cNvPr id="5" name="TextBox 4"/>
          <p:cNvSpPr txBox="1"/>
          <p:nvPr/>
        </p:nvSpPr>
        <p:spPr>
          <a:xfrm>
            <a:off x="304800" y="4572000"/>
            <a:ext cx="8686800" cy="70788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4000" b="1" dirty="0" smtClean="0"/>
              <a:t>ne consulter pas la m</a:t>
            </a:r>
            <a:r>
              <a:rPr lang="fr-FR" sz="4000" b="1" dirty="0" smtClean="0"/>
              <a:t>étéo</a:t>
            </a:r>
            <a:endParaRPr lang="fr-FR" sz="4000" b="1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29000" y="2413000"/>
            <a:ext cx="2235200" cy="2235200"/>
          </a:xfrm>
          <a:prstGeom prst="rect">
            <a:avLst/>
          </a:prstGeom>
        </p:spPr>
      </p:pic>
      <p:sp>
        <p:nvSpPr>
          <p:cNvPr id="8" name="&quot;No&quot; Symbol 7"/>
          <p:cNvSpPr/>
          <p:nvPr/>
        </p:nvSpPr>
        <p:spPr>
          <a:xfrm>
            <a:off x="3505200" y="2484120"/>
            <a:ext cx="2011680" cy="2011680"/>
          </a:xfrm>
          <a:prstGeom prst="noSmoking">
            <a:avLst>
              <a:gd name="adj" fmla="val 2961"/>
            </a:avLst>
          </a:prstGeom>
          <a:solidFill>
            <a:srgbClr val="FF0000"/>
          </a:solidFill>
          <a:scene3d>
            <a:camera prst="orthographicFront">
              <a:rot lat="0" lon="0" rev="0"/>
            </a:camera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303154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sndAc>
          <p:stSnd>
            <p:snd r:embed="rId2" name="elevatording.wav"/>
          </p:stSnd>
        </p:sndAc>
      </p:transition>
    </mc:Choice>
    <mc:Fallback>
      <p:transition xmlns:p14="http://schemas.microsoft.com/office/powerpoint/2010/main" spd="slow">
        <p:sndAc>
          <p:stSnd>
            <p:snd r:embed="rId2" name="elevatording.wav"/>
          </p:stSnd>
        </p:sndAc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#2</a:t>
            </a:r>
            <a:endParaRPr lang="fr-FR" dirty="0"/>
          </a:p>
        </p:txBody>
      </p:sp>
      <p:sp>
        <p:nvSpPr>
          <p:cNvPr id="3" name="Rounded Rectangular Callout 2"/>
          <p:cNvSpPr/>
          <p:nvPr/>
        </p:nvSpPr>
        <p:spPr>
          <a:xfrm>
            <a:off x="0" y="0"/>
            <a:ext cx="3429000" cy="3276600"/>
          </a:xfrm>
          <a:prstGeom prst="wedgeRoundRectCallout">
            <a:avLst>
              <a:gd name="adj1" fmla="val -51237"/>
              <a:gd name="adj2" fmla="val 88820"/>
              <a:gd name="adj3" fmla="val 16667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u="sng" dirty="0" smtClean="0"/>
              <a:t>C’était</a:t>
            </a:r>
            <a:r>
              <a:rPr lang="fr-FR" sz="3600" dirty="0" smtClean="0"/>
              <a:t> comment quand tu </a:t>
            </a:r>
            <a:r>
              <a:rPr lang="fr-FR" sz="3600" b="1" u="sng" dirty="0" smtClean="0"/>
              <a:t>n’avais pas </a:t>
            </a:r>
            <a:r>
              <a:rPr lang="fr-FR" sz="3600" dirty="0" smtClean="0"/>
              <a:t>de téléphone intelligent?</a:t>
            </a:r>
            <a:endParaRPr lang="fr-FR" sz="3600" dirty="0"/>
          </a:p>
        </p:txBody>
      </p:sp>
      <p:sp>
        <p:nvSpPr>
          <p:cNvPr id="4" name="Rounded Rectangular Callout 3"/>
          <p:cNvSpPr/>
          <p:nvPr/>
        </p:nvSpPr>
        <p:spPr>
          <a:xfrm>
            <a:off x="5715000" y="0"/>
            <a:ext cx="3429000" cy="3276600"/>
          </a:xfrm>
          <a:prstGeom prst="wedgeRoundRectCallout">
            <a:avLst>
              <a:gd name="adj1" fmla="val 49806"/>
              <a:gd name="adj2" fmla="val 89777"/>
              <a:gd name="adj3" fmla="val 16667"/>
            </a:avLst>
          </a:prstGeom>
          <a:solidFill>
            <a:schemeClr val="accent3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dirty="0" smtClean="0"/>
              <a:t>Je </a:t>
            </a:r>
            <a:r>
              <a:rPr lang="fr-FR" sz="3600" b="1" u="sng" dirty="0" smtClean="0"/>
              <a:t>ne t</a:t>
            </a:r>
            <a:r>
              <a:rPr lang="fr-FR" sz="3600" b="1" u="sng" dirty="0" smtClean="0"/>
              <a:t>éléphonais pas</a:t>
            </a:r>
            <a:r>
              <a:rPr lang="fr-FR" sz="3600" dirty="0" smtClean="0"/>
              <a:t> </a:t>
            </a:r>
            <a:r>
              <a:rPr lang="fr-FR" sz="3600" dirty="0" smtClean="0"/>
              <a:t>à mes parents</a:t>
            </a:r>
            <a:r>
              <a:rPr lang="fr-FR" sz="3600" dirty="0" smtClean="0"/>
              <a:t>!</a:t>
            </a:r>
            <a:endParaRPr lang="fr-FR" sz="3600" dirty="0"/>
          </a:p>
        </p:txBody>
      </p:sp>
      <p:sp>
        <p:nvSpPr>
          <p:cNvPr id="5" name="TextBox 4"/>
          <p:cNvSpPr txBox="1"/>
          <p:nvPr/>
        </p:nvSpPr>
        <p:spPr>
          <a:xfrm>
            <a:off x="304800" y="4572000"/>
            <a:ext cx="8686800" cy="70788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4000" b="1" dirty="0" smtClean="0"/>
              <a:t>ne t</a:t>
            </a:r>
            <a:r>
              <a:rPr lang="fr-FR" sz="4000" b="1" dirty="0" smtClean="0"/>
              <a:t>éléphoner pas à mes parents</a:t>
            </a:r>
            <a:endParaRPr lang="fr-FR" sz="4000" b="1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00400" y="2057400"/>
            <a:ext cx="2667000" cy="2667000"/>
          </a:xfrm>
          <a:prstGeom prst="rect">
            <a:avLst/>
          </a:prstGeom>
        </p:spPr>
      </p:pic>
      <p:sp>
        <p:nvSpPr>
          <p:cNvPr id="7" name="&quot;No&quot; Symbol 6"/>
          <p:cNvSpPr/>
          <p:nvPr/>
        </p:nvSpPr>
        <p:spPr>
          <a:xfrm>
            <a:off x="3552825" y="2392045"/>
            <a:ext cx="2011680" cy="2011680"/>
          </a:xfrm>
          <a:prstGeom prst="noSmoking">
            <a:avLst>
              <a:gd name="adj" fmla="val 2961"/>
            </a:avLst>
          </a:prstGeom>
          <a:solidFill>
            <a:srgbClr val="FF0000"/>
          </a:solidFill>
          <a:scene3d>
            <a:camera prst="orthographicFront">
              <a:rot lat="0" lon="0" rev="0"/>
            </a:camera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035146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sndAc>
          <p:stSnd>
            <p:snd r:embed="rId2" name="elevatording.wav"/>
          </p:stSnd>
        </p:sndAc>
      </p:transition>
    </mc:Choice>
    <mc:Fallback>
      <p:transition xmlns:p14="http://schemas.microsoft.com/office/powerpoint/2010/main" spd="slow">
        <p:sndAc>
          <p:stSnd>
            <p:snd r:embed="rId2" name="elevatording.wav"/>
          </p:stSnd>
        </p:sndAc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#3</a:t>
            </a:r>
            <a:endParaRPr lang="fr-FR" dirty="0"/>
          </a:p>
        </p:txBody>
      </p:sp>
      <p:sp>
        <p:nvSpPr>
          <p:cNvPr id="3" name="Rounded Rectangular Callout 2"/>
          <p:cNvSpPr/>
          <p:nvPr/>
        </p:nvSpPr>
        <p:spPr>
          <a:xfrm>
            <a:off x="0" y="0"/>
            <a:ext cx="3429000" cy="3276600"/>
          </a:xfrm>
          <a:prstGeom prst="wedgeRoundRectCallout">
            <a:avLst>
              <a:gd name="adj1" fmla="val -51237"/>
              <a:gd name="adj2" fmla="val 88820"/>
              <a:gd name="adj3" fmla="val 16667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u="sng" dirty="0" smtClean="0"/>
              <a:t>C</a:t>
            </a:r>
            <a:r>
              <a:rPr lang="fr-FR" sz="3600" b="1" u="sng" dirty="0" smtClean="0"/>
              <a:t>’________</a:t>
            </a:r>
            <a:r>
              <a:rPr lang="fr-FR" sz="3600" dirty="0" smtClean="0"/>
              <a:t> </a:t>
            </a:r>
            <a:r>
              <a:rPr lang="fr-FR" sz="3600" dirty="0" smtClean="0"/>
              <a:t>comment quand tu </a:t>
            </a:r>
            <a:r>
              <a:rPr lang="fr-FR" sz="3600" b="1" u="sng" dirty="0" smtClean="0"/>
              <a:t>n</a:t>
            </a:r>
            <a:r>
              <a:rPr lang="fr-FR" sz="3600" b="1" u="sng" dirty="0" smtClean="0"/>
              <a:t>’______ </a:t>
            </a:r>
            <a:r>
              <a:rPr lang="fr-FR" sz="3600" b="1" u="sng" dirty="0" smtClean="0"/>
              <a:t>pas </a:t>
            </a:r>
            <a:r>
              <a:rPr lang="fr-FR" sz="3600" dirty="0" smtClean="0"/>
              <a:t>de téléphone intelligent?</a:t>
            </a:r>
            <a:endParaRPr lang="fr-FR" sz="3600" dirty="0"/>
          </a:p>
        </p:txBody>
      </p:sp>
      <p:sp>
        <p:nvSpPr>
          <p:cNvPr id="4" name="Rounded Rectangular Callout 3"/>
          <p:cNvSpPr/>
          <p:nvPr/>
        </p:nvSpPr>
        <p:spPr>
          <a:xfrm>
            <a:off x="5715000" y="0"/>
            <a:ext cx="3429000" cy="3276600"/>
          </a:xfrm>
          <a:prstGeom prst="wedgeRoundRectCallout">
            <a:avLst>
              <a:gd name="adj1" fmla="val 49806"/>
              <a:gd name="adj2" fmla="val 89777"/>
              <a:gd name="adj3" fmla="val 16667"/>
            </a:avLst>
          </a:prstGeom>
          <a:solidFill>
            <a:schemeClr val="accent3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dirty="0" smtClean="0"/>
              <a:t>Je </a:t>
            </a:r>
            <a:r>
              <a:rPr lang="fr-FR" sz="3600" b="1" u="sng" dirty="0" smtClean="0"/>
              <a:t>ne prenais pas</a:t>
            </a:r>
            <a:r>
              <a:rPr lang="fr-FR" sz="3600" dirty="0"/>
              <a:t> </a:t>
            </a:r>
            <a:r>
              <a:rPr lang="fr-FR" sz="3600" dirty="0" smtClean="0"/>
              <a:t>beaucoup de photos!</a:t>
            </a:r>
            <a:endParaRPr lang="fr-FR" sz="3600" dirty="0"/>
          </a:p>
        </p:txBody>
      </p:sp>
      <p:sp>
        <p:nvSpPr>
          <p:cNvPr id="5" name="TextBox 4"/>
          <p:cNvSpPr txBox="1"/>
          <p:nvPr/>
        </p:nvSpPr>
        <p:spPr>
          <a:xfrm>
            <a:off x="304800" y="4572000"/>
            <a:ext cx="8686800" cy="70788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4000" b="1" dirty="0" smtClean="0"/>
              <a:t>ne prendre pas beaucoup de photos</a:t>
            </a:r>
            <a:endParaRPr lang="fr-FR" sz="4000" b="1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53010" y="2298700"/>
            <a:ext cx="2261990" cy="2273300"/>
          </a:xfrm>
          <a:prstGeom prst="rect">
            <a:avLst/>
          </a:prstGeom>
        </p:spPr>
      </p:pic>
      <p:sp>
        <p:nvSpPr>
          <p:cNvPr id="7" name="&quot;No&quot; Symbol 6"/>
          <p:cNvSpPr/>
          <p:nvPr/>
        </p:nvSpPr>
        <p:spPr>
          <a:xfrm>
            <a:off x="3568700" y="2388870"/>
            <a:ext cx="2011680" cy="2011680"/>
          </a:xfrm>
          <a:prstGeom prst="noSmoking">
            <a:avLst>
              <a:gd name="adj" fmla="val 2961"/>
            </a:avLst>
          </a:prstGeom>
          <a:solidFill>
            <a:srgbClr val="FF0000"/>
          </a:solidFill>
          <a:scene3d>
            <a:camera prst="orthographicFront">
              <a:rot lat="0" lon="0" rev="0"/>
            </a:camera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035146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sndAc>
          <p:stSnd>
            <p:snd r:embed="rId2" name="elevatording.wav"/>
          </p:stSnd>
        </p:sndAc>
      </p:transition>
    </mc:Choice>
    <mc:Fallback>
      <p:transition xmlns:p14="http://schemas.microsoft.com/office/powerpoint/2010/main" spd="slow">
        <p:sndAc>
          <p:stSnd>
            <p:snd r:embed="rId2" name="elevatording.wav"/>
          </p:stSnd>
        </p:sndAc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#4</a:t>
            </a:r>
            <a:endParaRPr lang="fr-FR" dirty="0"/>
          </a:p>
        </p:txBody>
      </p:sp>
      <p:sp>
        <p:nvSpPr>
          <p:cNvPr id="3" name="Rounded Rectangular Callout 2"/>
          <p:cNvSpPr/>
          <p:nvPr/>
        </p:nvSpPr>
        <p:spPr>
          <a:xfrm>
            <a:off x="0" y="0"/>
            <a:ext cx="3429000" cy="3276600"/>
          </a:xfrm>
          <a:prstGeom prst="wedgeRoundRectCallout">
            <a:avLst>
              <a:gd name="adj1" fmla="val -51237"/>
              <a:gd name="adj2" fmla="val 88820"/>
              <a:gd name="adj3" fmla="val 16667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u="sng" dirty="0" smtClean="0"/>
              <a:t>__________</a:t>
            </a:r>
            <a:r>
              <a:rPr lang="fr-FR" sz="3600" dirty="0" smtClean="0"/>
              <a:t> __________ </a:t>
            </a:r>
            <a:r>
              <a:rPr lang="fr-FR" sz="3600" dirty="0" smtClean="0"/>
              <a:t>quand tu </a:t>
            </a:r>
            <a:r>
              <a:rPr lang="fr-FR" sz="3600" b="1" u="sng" dirty="0" smtClean="0"/>
              <a:t>___________ </a:t>
            </a:r>
            <a:r>
              <a:rPr lang="fr-FR" sz="3600" dirty="0" smtClean="0"/>
              <a:t>de </a:t>
            </a:r>
            <a:r>
              <a:rPr lang="fr-FR" sz="3600" dirty="0" smtClean="0"/>
              <a:t>téléphone </a:t>
            </a:r>
            <a:r>
              <a:rPr lang="fr-FR" sz="3600" dirty="0" smtClean="0"/>
              <a:t>__________?</a:t>
            </a:r>
            <a:endParaRPr lang="fr-FR" sz="3600" dirty="0"/>
          </a:p>
        </p:txBody>
      </p:sp>
      <p:sp>
        <p:nvSpPr>
          <p:cNvPr id="4" name="Rounded Rectangular Callout 3"/>
          <p:cNvSpPr/>
          <p:nvPr/>
        </p:nvSpPr>
        <p:spPr>
          <a:xfrm>
            <a:off x="5715000" y="0"/>
            <a:ext cx="3429000" cy="3276600"/>
          </a:xfrm>
          <a:prstGeom prst="wedgeRoundRectCallout">
            <a:avLst>
              <a:gd name="adj1" fmla="val 49806"/>
              <a:gd name="adj2" fmla="val 89777"/>
              <a:gd name="adj3" fmla="val 16667"/>
            </a:avLst>
          </a:prstGeom>
          <a:solidFill>
            <a:schemeClr val="accent3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dirty="0" smtClean="0"/>
              <a:t>Je </a:t>
            </a:r>
            <a:r>
              <a:rPr lang="fr-FR" sz="3600" b="1" u="sng" dirty="0" smtClean="0"/>
              <a:t>ne jouais pas</a:t>
            </a:r>
            <a:r>
              <a:rPr lang="fr-FR" sz="3600" dirty="0"/>
              <a:t> </a:t>
            </a:r>
            <a:r>
              <a:rPr lang="fr-FR" sz="3600" dirty="0" smtClean="0"/>
              <a:t>à </a:t>
            </a:r>
            <a:r>
              <a:rPr lang="fr-FR" sz="3600" dirty="0" err="1" smtClean="0"/>
              <a:t>Flappy</a:t>
            </a:r>
            <a:r>
              <a:rPr lang="fr-FR" sz="3600" dirty="0" smtClean="0"/>
              <a:t> </a:t>
            </a:r>
            <a:r>
              <a:rPr lang="fr-FR" sz="3600" dirty="0" err="1" smtClean="0"/>
              <a:t>Bird</a:t>
            </a:r>
            <a:r>
              <a:rPr lang="fr-FR" sz="3600" dirty="0" smtClean="0"/>
              <a:t>!</a:t>
            </a:r>
            <a:endParaRPr lang="fr-FR" sz="3600" dirty="0"/>
          </a:p>
        </p:txBody>
      </p:sp>
      <p:sp>
        <p:nvSpPr>
          <p:cNvPr id="5" name="TextBox 4"/>
          <p:cNvSpPr txBox="1"/>
          <p:nvPr/>
        </p:nvSpPr>
        <p:spPr>
          <a:xfrm>
            <a:off x="304800" y="4572000"/>
            <a:ext cx="8686800" cy="70788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4000" b="1" dirty="0" smtClean="0"/>
              <a:t>ne jouer pas </a:t>
            </a:r>
            <a:r>
              <a:rPr lang="fr-FR" sz="4000" b="1" dirty="0" smtClean="0"/>
              <a:t>à </a:t>
            </a:r>
            <a:r>
              <a:rPr lang="fr-FR" sz="4000" b="1" dirty="0" err="1" smtClean="0"/>
              <a:t>Flappy</a:t>
            </a:r>
            <a:r>
              <a:rPr lang="fr-FR" sz="4000" b="1" dirty="0" smtClean="0"/>
              <a:t> </a:t>
            </a:r>
            <a:r>
              <a:rPr lang="fr-FR" sz="4000" b="1" dirty="0" err="1" smtClean="0"/>
              <a:t>Bird</a:t>
            </a:r>
            <a:endParaRPr lang="fr-FR" sz="4000" b="1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68700" y="2378075"/>
            <a:ext cx="2057400" cy="2057400"/>
          </a:xfrm>
          <a:prstGeom prst="rect">
            <a:avLst/>
          </a:prstGeom>
        </p:spPr>
      </p:pic>
      <p:sp>
        <p:nvSpPr>
          <p:cNvPr id="7" name="&quot;No&quot; Symbol 6"/>
          <p:cNvSpPr/>
          <p:nvPr/>
        </p:nvSpPr>
        <p:spPr>
          <a:xfrm>
            <a:off x="3552825" y="2436495"/>
            <a:ext cx="2011680" cy="2011680"/>
          </a:xfrm>
          <a:prstGeom prst="noSmoking">
            <a:avLst>
              <a:gd name="adj" fmla="val 2961"/>
            </a:avLst>
          </a:prstGeom>
          <a:solidFill>
            <a:srgbClr val="FF0000"/>
          </a:solidFill>
          <a:scene3d>
            <a:camera prst="orthographicFront">
              <a:rot lat="0" lon="0" rev="0"/>
            </a:camera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035146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sndAc>
          <p:stSnd>
            <p:snd r:embed="rId2" name="elevatording.wav"/>
          </p:stSnd>
        </p:sndAc>
      </p:transition>
    </mc:Choice>
    <mc:Fallback>
      <p:transition xmlns:p14="http://schemas.microsoft.com/office/powerpoint/2010/main" spd="slow">
        <p:sndAc>
          <p:stSnd>
            <p:snd r:embed="rId2" name="elevatording.wav"/>
          </p:stSnd>
        </p:sndAc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Changez de r</a:t>
            </a:r>
            <a:r>
              <a:rPr lang="fr-FR" dirty="0" smtClean="0"/>
              <a:t>ôle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5988682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sndAc>
          <p:stSnd>
            <p:snd r:embed="rId2" name="elevatording.wav"/>
          </p:stSnd>
        </p:sndAc>
      </p:transition>
    </mc:Choice>
    <mc:Fallback>
      <p:transition xmlns:p14="http://schemas.microsoft.com/office/powerpoint/2010/main" spd="slow">
        <p:sndAc>
          <p:stSnd>
            <p:snd r:embed="rId2" name="elevatording.wav"/>
          </p:stSnd>
        </p:sndAc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1CDD80FE-421B-4B96-8B15-1459F021BD2B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249</TotalTime>
  <Words>404</Words>
  <Application>Microsoft Macintosh PowerPoint</Application>
  <PresentationFormat>On-screen Show (4:3)</PresentationFormat>
  <Paragraphs>63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Office Theme</vt:lpstr>
      <vt:lpstr>Français 3</vt:lpstr>
      <vt:lpstr>Contexte</vt:lpstr>
      <vt:lpstr>Tâche</vt:lpstr>
      <vt:lpstr>Modèle</vt:lpstr>
      <vt:lpstr>#1</vt:lpstr>
      <vt:lpstr>#2</vt:lpstr>
      <vt:lpstr>#3</vt:lpstr>
      <vt:lpstr>#4</vt:lpstr>
      <vt:lpstr>Changez de rôle</vt:lpstr>
      <vt:lpstr>#5</vt:lpstr>
      <vt:lpstr>#6</vt:lpstr>
      <vt:lpstr>#7</vt:lpstr>
      <vt:lpstr>#8</vt:lpstr>
      <vt:lpstr>À vos tableaux!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Xbusi techno tiles</dc:title>
  <dc:creator>Smith, Edouard Alexandre</dc:creator>
  <dc:description>2010 technology powerpoint template from presentationpro.com</dc:description>
  <cp:lastModifiedBy>Edouard Smith</cp:lastModifiedBy>
  <cp:revision>39</cp:revision>
  <dcterms:modified xsi:type="dcterms:W3CDTF">2014-03-23T17:59:01Z</dcterms:modified>
  <cp:category>2010 technology computers</cp:category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TC018813459991</vt:lpwstr>
  </property>
</Properties>
</file>